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4"/>
  </p:notesMasterIdLst>
  <p:handoutMasterIdLst>
    <p:handoutMasterId r:id="rId45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6" r:id="rId28"/>
    <p:sldId id="535" r:id="rId29"/>
    <p:sldId id="558" r:id="rId30"/>
    <p:sldId id="551" r:id="rId31"/>
    <p:sldId id="514" r:id="rId32"/>
    <p:sldId id="543" r:id="rId33"/>
    <p:sldId id="553" r:id="rId34"/>
    <p:sldId id="552" r:id="rId35"/>
    <p:sldId id="559" r:id="rId36"/>
    <p:sldId id="515" r:id="rId37"/>
    <p:sldId id="544" r:id="rId38"/>
    <p:sldId id="547" r:id="rId39"/>
    <p:sldId id="548" r:id="rId40"/>
    <p:sldId id="554" r:id="rId41"/>
    <p:sldId id="560" r:id="rId42"/>
    <p:sldId id="389" r:id="rId4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1" autoAdjust="0"/>
    <p:restoredTop sz="96412" autoAdjust="0"/>
  </p:normalViewPr>
  <p:slideViewPr>
    <p:cSldViewPr>
      <p:cViewPr varScale="1">
        <p:scale>
          <a:sx n="113" d="100"/>
          <a:sy n="113" d="100"/>
        </p:scale>
        <p:origin x="165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tiff>
</file>

<file path=ppt/media/image5.jpg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tgersCodingBootcamp/RUTSOM201710DATA5-Class-Repository-DAT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ingbootcamp.hosted.panopto.com/Panopto/Pages/Sessions/List.aspx#folderSets=3&amp;folderID=%220376e5e2-ab28-48d7-8436-17b6fc3689d9%2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 smtClean="0"/>
              <a:t>Excel @ Excel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2" descr="https://www.activia.co.uk/imageFiles/courses1/microsoft-excel-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29290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 smtClean="0"/>
              <a:t>What </a:t>
            </a:r>
            <a:r>
              <a:rPr lang="en-US" b="0" dirty="0" smtClean="0"/>
              <a:t>are some of </a:t>
            </a:r>
            <a:r>
              <a:rPr lang="en-US" b="0" dirty="0" smtClean="0"/>
              <a:t>the steps in the </a:t>
            </a:r>
            <a:br>
              <a:rPr lang="en-US" b="0" dirty="0" smtClean="0"/>
            </a:br>
            <a:r>
              <a:rPr lang="en-US" dirty="0" smtClean="0"/>
              <a:t>Analytics Paradigm?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Start with the Basics</a:t>
            </a:r>
            <a:endParaRPr lang="en-US" dirty="0"/>
          </a:p>
        </p:txBody>
      </p:sp>
      <p:pic>
        <p:nvPicPr>
          <p:cNvPr id="1026" name="Picture 2" descr="https://www.activia.co.uk/imageFiles/courses1/microsoft-excel-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Formulas</a:t>
            </a:r>
            <a:endParaRPr lang="en-US" dirty="0"/>
          </a:p>
        </p:txBody>
      </p:sp>
      <p:pic>
        <p:nvPicPr>
          <p:cNvPr id="3" name="Picture 2" descr="https://www.activia.co.uk/imageFiles/courses1/microsoft-excel-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 of Like Coding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SUM(</a:t>
            </a:r>
            <a:endParaRPr lang="en-US" sz="8000" dirty="0"/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>
                <a:solidFill>
                  <a:srgbClr val="FF0000"/>
                </a:solidFill>
              </a:rPr>
              <a:t>Function</a:t>
            </a:r>
            <a:endParaRPr lang="en-US" sz="34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>
                <a:solidFill>
                  <a:schemeClr val="accent1">
                    <a:lumMod val="50000"/>
                  </a:schemeClr>
                </a:solidFill>
              </a:rPr>
              <a:t>Arguments</a:t>
            </a:r>
            <a:endParaRPr lang="en-US" sz="3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1, 2, 3</a:t>
            </a:r>
            <a:endParaRPr lang="en-US" sz="8000" dirty="0"/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smtClean="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In a way, Excel has introduced you to a sort of proto-programming</a:t>
            </a:r>
            <a:r>
              <a:rPr lang="en-US" sz="2800" b="0" smtClean="0"/>
              <a:t>. </a:t>
            </a:r>
            <a:r>
              <a:rPr lang="en-US" sz="2800" b="0" dirty="0" smtClean="0"/>
              <a:t>Throughout your time writing scripts you will rely on </a:t>
            </a:r>
            <a:r>
              <a:rPr lang="en-US" sz="2800" dirty="0" smtClean="0"/>
              <a:t>functions</a:t>
            </a:r>
            <a:r>
              <a:rPr lang="en-US" sz="2800" b="0" dirty="0" smtClean="0"/>
              <a:t> (methods) that do </a:t>
            </a:r>
            <a:r>
              <a:rPr lang="en-US" sz="2800" b="0" i="1" dirty="0" smtClean="0"/>
              <a:t>something </a:t>
            </a:r>
            <a:r>
              <a:rPr lang="en-US" sz="2800" b="0" dirty="0" smtClean="0"/>
              <a:t>to or with </a:t>
            </a:r>
            <a:r>
              <a:rPr lang="en-US" sz="2800" dirty="0" smtClean="0"/>
              <a:t>arguments</a:t>
            </a:r>
            <a:r>
              <a:rPr lang="en-US" sz="2800" b="0" dirty="0" smtClean="0"/>
              <a:t>.</a:t>
            </a:r>
            <a:endParaRPr lang="en-US" sz="2800" b="0" dirty="0"/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/>
              <a:t>=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 of Like Coding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AVG(</a:t>
            </a:r>
            <a:endParaRPr lang="en-US" sz="8000" dirty="0"/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 smtClean="0">
                <a:solidFill>
                  <a:srgbClr val="FF0000"/>
                </a:solidFill>
              </a:rPr>
              <a:t>Function</a:t>
            </a:r>
            <a:endParaRPr lang="en-US" sz="34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 smtClean="0">
                <a:solidFill>
                  <a:schemeClr val="accent1">
                    <a:lumMod val="50000"/>
                  </a:schemeClr>
                </a:solidFill>
              </a:rPr>
              <a:t>Arguments</a:t>
            </a:r>
            <a:endParaRPr lang="en-US" sz="3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F4:F6</a:t>
            </a:r>
            <a:endParaRPr lang="en-US" sz="8000" dirty="0"/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smtClean="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When we reference a set of range, Excel is being given a set of </a:t>
            </a:r>
            <a:r>
              <a:rPr lang="en-US" sz="2800" dirty="0" smtClean="0"/>
              <a:t>variable </a:t>
            </a:r>
            <a:r>
              <a:rPr lang="en-US" sz="2800" b="0" dirty="0" smtClean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/>
              <a:t>=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of Like Coding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</a:t>
            </a:r>
            <a:r>
              <a:rPr lang="en-US" sz="4200" smtClean="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of Like Coding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</a:t>
            </a:r>
            <a:r>
              <a:rPr lang="en-US" sz="4200" smtClean="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 smtClean="0"/>
              <a:t>It Depends</a:t>
            </a:r>
            <a:r>
              <a:rPr lang="mr-IN" sz="4000" dirty="0" smtClean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of Like Coding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AVG(G4:G6) ) </a:t>
            </a:r>
            <a:endParaRPr lang="en-US" sz="4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 smtClean="0"/>
              <a:t>The </a:t>
            </a:r>
            <a:r>
              <a:rPr lang="en-US" sz="3600" dirty="0" smtClean="0"/>
              <a:t>AVG functions </a:t>
            </a:r>
            <a:r>
              <a:rPr lang="en-US" sz="3600" b="0" dirty="0" smtClean="0"/>
              <a:t>takes as their arguments the ranges provided.</a:t>
            </a:r>
            <a:endParaRPr lang="en-US" sz="3600" b="0" dirty="0"/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of Like Coding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AVG(G4:G6) ) </a:t>
            </a:r>
            <a:endParaRPr lang="en-US" sz="4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 smtClean="0"/>
              <a:t>This is a </a:t>
            </a:r>
            <a:r>
              <a:rPr lang="en-US" sz="3600" dirty="0" smtClean="0"/>
              <a:t>nested function. </a:t>
            </a:r>
            <a:r>
              <a:rPr lang="en-US" sz="3600" b="0" dirty="0" smtClean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Administrative </a:t>
            </a:r>
            <a:r>
              <a:rPr lang="en-US" dirty="0" smtClean="0"/>
              <a:t>Stuff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This Look Familiar?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 smtClean="0"/>
              <a:t>Python Snippet from Last Class</a:t>
            </a:r>
            <a:endParaRPr lang="en-US" sz="3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This Look Familiar?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 smtClean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 smtClean="0"/>
              <a:t>Python Snippet from Last Class</a:t>
            </a:r>
            <a:endParaRPr lang="en-US" sz="3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Function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(Chained)</a:t>
            </a:r>
            <a:endParaRPr lang="en-US" sz="2400" b="1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 smtClean="0"/>
              <a:t>(01-ExcelPlayground, 02-NamedRanges)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</a:t>
            </a:r>
            <a:endParaRPr lang="en-US" dirty="0"/>
          </a:p>
        </p:txBody>
      </p:sp>
      <p:pic>
        <p:nvPicPr>
          <p:cNvPr id="3" name="Picture 2" descr="https://www.activia.co.uk/imageFiles/courses1/microsoft-excel-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Conditionals present a way to </a:t>
            </a:r>
            <a:r>
              <a:rPr lang="en-US" sz="2800" dirty="0" smtClean="0"/>
              <a:t>control the flow </a:t>
            </a:r>
            <a:r>
              <a:rPr lang="en-US" sz="2800" b="0" dirty="0" smtClean="0"/>
              <a:t>of logic based on certain criteria being met. This is a </a:t>
            </a:r>
            <a:r>
              <a:rPr lang="en-US" sz="2800" b="0" i="1" dirty="0" smtClean="0"/>
              <a:t>core building block </a:t>
            </a:r>
            <a:r>
              <a:rPr lang="en-US" sz="2800" b="0" dirty="0" smtClean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Step 1</a:t>
            </a:r>
            <a:endParaRPr lang="en-US" sz="3600" dirty="0"/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Step 2a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Step 2b</a:t>
            </a:r>
            <a:endParaRPr lang="en-US" sz="2400" dirty="0"/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criteria is met</a:t>
            </a:r>
            <a:r>
              <a:rPr lang="mr-IN" b="1" dirty="0" smtClean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criteria is </a:t>
            </a:r>
            <a:r>
              <a:rPr lang="en-US" b="1" i="1" dirty="0" smtClean="0"/>
              <a:t>not </a:t>
            </a:r>
            <a:r>
              <a:rPr lang="en-US" b="1" dirty="0" smtClean="0"/>
              <a:t>met</a:t>
            </a:r>
            <a:r>
              <a:rPr lang="mr-IN" b="1" dirty="0" smtClean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Determine D2’s Value</a:t>
            </a:r>
            <a:endParaRPr lang="en-US" sz="3600" dirty="0"/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True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False</a:t>
            </a:r>
            <a:endParaRPr lang="en-US" sz="2400" dirty="0"/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D2 &lt;=5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295400"/>
            <a:ext cx="8839200" cy="653854"/>
          </a:xfrm>
        </p:spPr>
        <p:txBody>
          <a:bodyPr/>
          <a:lstStyle/>
          <a:p>
            <a:r>
              <a:rPr lang="en-US" sz="2800" dirty="0" smtClean="0"/>
              <a:t>But what if</a:t>
            </a:r>
            <a:r>
              <a:rPr lang="mr-IN" sz="2800" dirty="0" smtClean="0"/>
              <a:t>…</a:t>
            </a:r>
            <a:r>
              <a:rPr lang="en-US" sz="2800" dirty="0"/>
              <a:t> w</a:t>
            </a:r>
            <a:r>
              <a:rPr lang="en-US" sz="2800" dirty="0" smtClean="0"/>
              <a:t>e wanted to </a:t>
            </a:r>
            <a:r>
              <a:rPr lang="en-US" sz="2800" u="sng" dirty="0" smtClean="0"/>
              <a:t>combine</a:t>
            </a:r>
            <a:r>
              <a:rPr lang="en-US" sz="2800" dirty="0" smtClean="0"/>
              <a:t> conditions?</a:t>
            </a:r>
            <a:endParaRPr lang="en-US" sz="28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52400" y="2819400"/>
            <a:ext cx="8839200" cy="65385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i="1" dirty="0" smtClean="0"/>
              <a:t>AND(), NOT(), OR()</a:t>
            </a:r>
            <a:endParaRPr lang="en-US" sz="4800" i="1" dirty="0"/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</a:t>
            </a:r>
            <a:r>
              <a:rPr lang="en-US" sz="3800" dirty="0" smtClean="0"/>
              <a:t>IF(</a:t>
            </a:r>
            <a:r>
              <a:rPr lang="en-US" sz="3800" b="1" dirty="0" smtClean="0"/>
              <a:t>AND(</a:t>
            </a:r>
            <a:r>
              <a:rPr lang="en-US" sz="3800" dirty="0" smtClean="0"/>
              <a:t>D2&gt;5, D2&lt;10</a:t>
            </a:r>
            <a:r>
              <a:rPr lang="en-US" sz="3800" b="1" dirty="0" smtClean="0"/>
              <a:t>)</a:t>
            </a:r>
            <a:r>
              <a:rPr lang="en-US" sz="3800" dirty="0" smtClean="0"/>
              <a:t>,TRUE,FALSE</a:t>
            </a:r>
            <a:r>
              <a:rPr lang="en-US" sz="3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Determine D2’s Value</a:t>
            </a:r>
            <a:endParaRPr lang="en-US" sz="3600" dirty="0"/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True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False</a:t>
            </a:r>
            <a:endParaRPr lang="en-US" sz="2400" dirty="0"/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D2 &lt;=</a:t>
            </a:r>
            <a:r>
              <a:rPr lang="en-US" b="1" smtClean="0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 smtClean="0"/>
              <a:t>(03-ColorCounter </a:t>
            </a:r>
            <a:r>
              <a:rPr lang="mr-IN" sz="2000" b="0" dirty="0" smtClean="0"/>
              <a:t>–</a:t>
            </a:r>
            <a:r>
              <a:rPr lang="en-US" sz="2000" b="0" dirty="0" smtClean="0"/>
              <a:t> 08-McDonalds)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Git Repository </a:t>
            </a:r>
            <a:r>
              <a:rPr lang="en-US" dirty="0" smtClean="0"/>
              <a:t>Location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All Class Content and Homework will </a:t>
            </a:r>
            <a:r>
              <a:rPr lang="en-US" b="1" dirty="0" smtClean="0"/>
              <a:t>be uploaded </a:t>
            </a:r>
            <a:r>
              <a:rPr lang="en-US" b="1" dirty="0" smtClean="0"/>
              <a:t>here:</a:t>
            </a:r>
          </a:p>
          <a:p>
            <a:r>
              <a:rPr lang="en-US" sz="1600" dirty="0">
                <a:hlinkClick r:id="rId3"/>
              </a:rPr>
              <a:t>https://github.com/RutgersCodingBootcamp/RUTSOM201710DATA5-Class-Repository-DATA</a:t>
            </a:r>
            <a:endParaRPr lang="en-US" sz="16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773747"/>
            <a:ext cx="8229600" cy="46305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10-Minute Break</a:t>
            </a:r>
            <a:endParaRPr lang="en-US" dirty="0"/>
          </a:p>
        </p:txBody>
      </p:sp>
      <p:pic>
        <p:nvPicPr>
          <p:cNvPr id="3" name="Picture 2" descr="https://www.activia.co.uk/imageFiles/courses1/microsoft-excel-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Pivot Tables</a:t>
            </a:r>
            <a:endParaRPr lang="en-US" dirty="0"/>
          </a:p>
        </p:txBody>
      </p:sp>
      <p:pic>
        <p:nvPicPr>
          <p:cNvPr id="3" name="Picture 2" descr="https://www.activia.co.uk/imageFiles/courses1/microsoft-excel-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Pivot Tables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 smtClean="0"/>
              <a:t>Pivot Tables </a:t>
            </a:r>
            <a:r>
              <a:rPr lang="en-US" sz="2800" b="0" dirty="0" smtClean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 smtClean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Pivot Tables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In essence, Pivot tables are a </a:t>
            </a:r>
            <a:r>
              <a:rPr lang="en-US" sz="2800" dirty="0" smtClean="0"/>
              <a:t>summative </a:t>
            </a:r>
            <a:r>
              <a:rPr lang="en-US" sz="2800" b="0" dirty="0" smtClean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 smtClean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/>
                <a:gridCol w="1447800"/>
                <a:gridCol w="1447800"/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Seller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Qty. </a:t>
                      </a:r>
                      <a:r>
                        <a:rPr lang="en-US" baseline="0" dirty="0" smtClean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Joseph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$42.50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1/1/17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$65.00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1/3/17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$5.25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1/6/17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Joseph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$125.00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1/6/17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$3.50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1/7/17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$32.00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1/9/17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/>
                <a:gridCol w="1562100"/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Seller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</a:t>
                      </a:r>
                      <a:r>
                        <a:rPr lang="en-US" baseline="0" dirty="0" smtClean="0"/>
                        <a:t>Sold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Joseph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$167.50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$73.75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$32.0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Words to the Wise </a:t>
            </a:r>
            <a:r>
              <a:rPr lang="mr-IN" dirty="0" smtClean="0"/>
              <a:t>–</a:t>
            </a:r>
            <a:r>
              <a:rPr lang="en-US" dirty="0" smtClean="0"/>
              <a:t> Keep It Flat!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Qliksense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This is largely because all of these technologies heavily utilize Pivot Tables beneath their visualizations.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/>
              <a:t>(</a:t>
            </a:r>
            <a:r>
              <a:rPr lang="en-US" sz="2000" b="0" dirty="0" smtClean="0"/>
              <a:t>09-PivotTables, 10-TopSongs)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Excel Lookups</a:t>
            </a:r>
            <a:endParaRPr lang="en-US" dirty="0"/>
          </a:p>
        </p:txBody>
      </p:sp>
      <p:pic>
        <p:nvPicPr>
          <p:cNvPr id="3" name="Picture 2" descr="https://www.activia.co.uk/imageFiles/courses1/microsoft-excel-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It Up with Lookups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/>
                <a:gridCol w="1828800"/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Assume this table is gigantic</a:t>
            </a:r>
            <a:r>
              <a:rPr lang="mr-IN" sz="2800" b="0" dirty="0" smtClean="0"/>
              <a:t>…</a:t>
            </a:r>
            <a:endParaRPr lang="en-US" sz="2800" b="0" dirty="0" smtClean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 smtClean="0"/>
              <a:t>How would we </a:t>
            </a:r>
            <a:r>
              <a:rPr lang="en-US" sz="2800" dirty="0" smtClean="0"/>
              <a:t>retrieve</a:t>
            </a:r>
            <a:r>
              <a:rPr lang="en-US" sz="2800" b="0" dirty="0" smtClean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It Up with Lookups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/>
                <a:gridCol w="1828800"/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 smtClean="0"/>
              <a:t>=</a:t>
            </a:r>
            <a:r>
              <a:rPr lang="en-US" dirty="0" err="1" smtClean="0"/>
              <a:t>vlookup</a:t>
            </a:r>
            <a:r>
              <a:rPr lang="en-US" dirty="0" smtClean="0"/>
              <a:t>( &lt;value&gt;, &lt;full table&gt;, &lt;column to retrieve&gt;)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Assume this table is gigantic</a:t>
            </a:r>
            <a:r>
              <a:rPr lang="mr-IN" sz="2800" b="0" dirty="0" smtClean="0"/>
              <a:t>…</a:t>
            </a:r>
            <a:endParaRPr lang="en-US" sz="2800" b="0" dirty="0" smtClean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 smtClean="0"/>
              <a:t>How would we </a:t>
            </a:r>
            <a:r>
              <a:rPr lang="en-US" sz="2800" dirty="0" smtClean="0"/>
              <a:t>retrieve</a:t>
            </a:r>
            <a:r>
              <a:rPr lang="en-US" sz="2800" b="0" dirty="0" smtClean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Will This Yield?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/>
                <a:gridCol w="2345167"/>
                <a:gridCol w="2345167"/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Species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Hambones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The Asterisks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 smtClean="0"/>
              <a:t>=</a:t>
            </a:r>
            <a:r>
              <a:rPr lang="en-US" sz="3600" dirty="0" err="1" smtClean="0"/>
              <a:t>vlookup</a:t>
            </a:r>
            <a:r>
              <a:rPr lang="en-US" sz="3600" dirty="0" smtClean="0"/>
              <a:t>( </a:t>
            </a:r>
            <a:r>
              <a:rPr lang="en-US" sz="3600" dirty="0"/>
              <a:t>“Asteroid 9”, </a:t>
            </a:r>
            <a:r>
              <a:rPr lang="en-US" sz="3600" dirty="0" smtClean="0"/>
              <a:t>Planets, 3)</a:t>
            </a:r>
            <a:endParaRPr lang="en-US" sz="3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Planets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Lecture Videos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4800" y="4876800"/>
            <a:ext cx="86487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Class Lecture </a:t>
            </a:r>
            <a:r>
              <a:rPr lang="en-US" b="1" dirty="0" smtClean="0"/>
              <a:t>Videos will be automatically uploaded here:</a:t>
            </a:r>
          </a:p>
          <a:p>
            <a:r>
              <a:rPr lang="en-US" sz="1600" dirty="0">
                <a:hlinkClick r:id="rId3"/>
              </a:rPr>
              <a:t>https://codingbootcamp.hosted.panopto.com/Panopto/Pages/Sessions/List.aspx#folderSets=3&amp;folderID=%220376e5e2-ab28-48d7-8436-17b6fc3689d9%22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r="34166"/>
          <a:stretch/>
        </p:blipFill>
        <p:spPr>
          <a:xfrm>
            <a:off x="152400" y="1143000"/>
            <a:ext cx="8590425" cy="34016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/>
                <a:gridCol w="2345167"/>
                <a:gridCol w="2345167"/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Species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Hambones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The Asterisks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 smtClean="0"/>
              <a:t>=</a:t>
            </a:r>
            <a:r>
              <a:rPr lang="en-US" sz="3600" dirty="0" err="1" smtClean="0"/>
              <a:t>vlookup</a:t>
            </a:r>
            <a:r>
              <a:rPr lang="en-US" sz="3600" dirty="0" smtClean="0"/>
              <a:t>( “</a:t>
            </a:r>
            <a:r>
              <a:rPr lang="en-US" sz="3600" dirty="0" err="1" smtClean="0"/>
              <a:t>Astroid</a:t>
            </a:r>
            <a:r>
              <a:rPr lang="en-US" sz="3600" dirty="0" smtClean="0"/>
              <a:t> 9”, Planets, 3)</a:t>
            </a:r>
            <a:endParaRPr lang="en-US" sz="3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Planets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The Asterisks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 smtClean="0"/>
              <a:t>(11-Lookups, 12-ProductPivot)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  <p:pic>
        <p:nvPicPr>
          <p:cNvPr id="3" name="Picture 2" descr="https://www.activia.co.uk/imageFiles/courses1/microsoft-excel-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20574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5800" y="4191000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</a:rPr>
              <a:t>What is one thing you learned today about Excel?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 #1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You will be analyzing thousands of Kickstarter projects to look for funding trends across goal targets and topics. 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 #1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/>
              <a:t>Due: </a:t>
            </a:r>
            <a:r>
              <a:rPr lang="en-US" sz="3600" dirty="0" smtClean="0"/>
              <a:t>Next Saturday </a:t>
            </a:r>
          </a:p>
          <a:p>
            <a:pPr algn="ctr"/>
            <a:r>
              <a:rPr lang="en-US" sz="2800" b="1" dirty="0" smtClean="0"/>
              <a:t>Recommended Target</a:t>
            </a:r>
            <a:r>
              <a:rPr lang="en-US" sz="2800" dirty="0" smtClean="0"/>
              <a:t>: Thursday of Next Week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Refresher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Data Science is about what </a:t>
            </a:r>
            <a:r>
              <a:rPr lang="en-US" dirty="0" smtClean="0"/>
              <a:t>two</a:t>
            </a:r>
            <a:r>
              <a:rPr lang="en-US" b="0" dirty="0" smtClean="0"/>
              <a:t> things?</a:t>
            </a:r>
            <a:endParaRPr lang="en-US" b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8AE9201D-6ACF-41FD-B762-32C060E52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3490187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 smtClean="0"/>
              <a:t>Truth Telling</a:t>
            </a:r>
            <a:r>
              <a:rPr lang="en-US" sz="8000" dirty="0"/>
              <a:t/>
            </a:r>
            <a:br>
              <a:rPr lang="en-US" sz="8000" dirty="0"/>
            </a:br>
            <a:r>
              <a:rPr lang="en-US" sz="4800" b="0" dirty="0" smtClean="0"/>
              <a:t>+</a:t>
            </a: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14199</TotalTime>
  <Words>1057</Words>
  <Application>Microsoft Office PowerPoint</Application>
  <PresentationFormat>On-screen Show (4:3)</PresentationFormat>
  <Paragraphs>270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Mangal</vt:lpstr>
      <vt:lpstr>Roboto</vt:lpstr>
      <vt:lpstr>Arial</vt:lpstr>
      <vt:lpstr>Calibri</vt:lpstr>
      <vt:lpstr>1_Unbranded</vt:lpstr>
      <vt:lpstr>Excel @ Excel</vt:lpstr>
      <vt:lpstr>Administrative Stuff</vt:lpstr>
      <vt:lpstr>Class Git Repository Location</vt:lpstr>
      <vt:lpstr>Viewing Lecture Videos</vt:lpstr>
      <vt:lpstr>Homework Assignment #1</vt:lpstr>
      <vt:lpstr>Homework Assignment #1</vt:lpstr>
      <vt:lpstr>Quick Refresher</vt:lpstr>
      <vt:lpstr>Data Science is about what two things?</vt:lpstr>
      <vt:lpstr>Truth Telling + Story Telling</vt:lpstr>
      <vt:lpstr>What are some of the steps in the  Analytics Paradigm?</vt:lpstr>
      <vt:lpstr>Analytics Paradigm</vt:lpstr>
      <vt:lpstr>Let’s Start with the Basics</vt:lpstr>
      <vt:lpstr>Formulas</vt:lpstr>
      <vt:lpstr>Sort of Like Coding</vt:lpstr>
      <vt:lpstr>Sort of Like Coding</vt:lpstr>
      <vt:lpstr>Sort of Like Coding</vt:lpstr>
      <vt:lpstr>Sort of Like Coding</vt:lpstr>
      <vt:lpstr>Sort of Like Coding</vt:lpstr>
      <vt:lpstr>Sort of Like Coding</vt:lpstr>
      <vt:lpstr>Does This Look Familiar?</vt:lpstr>
      <vt:lpstr>Does This Look Familiar?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Conditionals: If This… Then That</vt:lpstr>
      <vt:lpstr>Conditionals: If This… Then That</vt:lpstr>
      <vt:lpstr>Demo Time! (03-ColorCounter – 08-McDonalds)</vt:lpstr>
      <vt:lpstr>10-Minute Break</vt:lpstr>
      <vt:lpstr>Pivot Tables</vt:lpstr>
      <vt:lpstr>Working With Pivot Tables</vt:lpstr>
      <vt:lpstr>Working With Pivot Tables</vt:lpstr>
      <vt:lpstr>Words to the Wise – Keep It Flat!</vt:lpstr>
      <vt:lpstr>Demo Time! (09-PivotTables, 10-TopSongs)</vt:lpstr>
      <vt:lpstr>Excel 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Anthony D Gallo</cp:lastModifiedBy>
  <cp:revision>1743</cp:revision>
  <cp:lastPrinted>2016-01-30T16:23:56Z</cp:lastPrinted>
  <dcterms:created xsi:type="dcterms:W3CDTF">2015-01-20T17:19:00Z</dcterms:created>
  <dcterms:modified xsi:type="dcterms:W3CDTF">2017-11-02T01:19:11Z</dcterms:modified>
</cp:coreProperties>
</file>